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  <p:sldMasterId id="2147483680" r:id="rId3"/>
    <p:sldMasterId id="2147483692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</p:sldIdLst>
  <p:sldSz cx="12192000" cy="6858000"/>
  <p:notesSz cx="6858000" cy="9144000"/>
  <p:embeddedFontLst>
    <p:embeddedFont>
      <p:font typeface="DM Sans" pitchFamily="2" charset="0"/>
      <p:regular r:id="rId14"/>
      <p:bold r:id="rId15"/>
      <p:italic r:id="rId16"/>
      <p:boldItalic r:id="rId17"/>
    </p:embeddedFont>
    <p:embeddedFont>
      <p:font typeface="Sansita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mxq1Pwwix7Miaw02wfd8rTv1U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38" y="4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4" name="Google Shape;4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9" name="Google Shape;4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2" name="Google Shape;5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6" name="Google Shape;5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5" name="Google Shape;5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1" name="Google Shape;5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295400" y="1981199"/>
            <a:ext cx="4572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6324600" y="1981199"/>
            <a:ext cx="4572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Layout personalizzato">
  <p:cSld name="5_Layout personalizzat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Layout personalizzato">
  <p:cSld name="6_Layout personalizzat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21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Layout personalizzato">
  <p:cSld name="7_Layout personalizzato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22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3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22" name="Google Shape;122;p23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23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23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125;p23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" name="Google Shape;126;p23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" name="Google Shape;127;p23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" name="Google Shape;128;p23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" name="Google Shape;129;p23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0" name="Google Shape;130;p23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" name="Google Shape;131;p23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" name="Google Shape;132;p23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" name="Google Shape;133;p23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" name="Google Shape;134;p23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" name="Google Shape;135;p23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" name="Google Shape;136;p23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23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38" name="Google Shape;138;p23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9" name="Google Shape;139;p23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23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" name="Google Shape;141;p23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" name="Google Shape;142;p23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" name="Google Shape;143;p23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44" name="Google Shape;144;p23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5" name="Google Shape;145;p23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6" name="Google Shape;146;p23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7" name="Google Shape;147;p23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8" name="Google Shape;148;p23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9" name="Google Shape;149;p23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50" name="Google Shape;150;p23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1" name="Google Shape;151;p23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23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" name="Google Shape;153;p23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4" name="Google Shape;154;p23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55" name="Google Shape;155;p23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56" name="Google Shape;156;p23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" name="Google Shape;157;p23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23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23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23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61" name="Google Shape;161;p23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62" name="Google Shape;162;p23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3" name="Google Shape;163;p23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4" name="Google Shape;164;p23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5" name="Google Shape;165;p23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6" name="Google Shape;166;p23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67" name="Google Shape;167;p23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23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23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23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23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74" name="Google Shape;174;p23"/>
          <p:cNvCxnSpPr/>
          <p:nvPr/>
        </p:nvCxnSpPr>
        <p:spPr>
          <a:xfrm>
            <a:off x="1295400" y="5294175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2"/>
          </p:nvPr>
        </p:nvSpPr>
        <p:spPr>
          <a:xfrm>
            <a:off x="1295400" y="2503713"/>
            <a:ext cx="4572000" cy="328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3"/>
          </p:nvPr>
        </p:nvSpPr>
        <p:spPr>
          <a:xfrm>
            <a:off x="6324600" y="1818322"/>
            <a:ext cx="4572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4"/>
          </p:nvPr>
        </p:nvSpPr>
        <p:spPr>
          <a:xfrm>
            <a:off x="6324600" y="2503713"/>
            <a:ext cx="4572000" cy="328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2" name="Google Shape;182;p24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83" name="Google Shape;183;p24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7" name="Google Shape;187;p25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/>
          <p:nvPr/>
        </p:nvSpPr>
        <p:spPr>
          <a:xfrm>
            <a:off x="1" y="0"/>
            <a:ext cx="6813866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7134446" y="-493533"/>
            <a:ext cx="4514356" cy="2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543197" y="571500"/>
            <a:ext cx="621792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2"/>
          </p:nvPr>
        </p:nvSpPr>
        <p:spPr>
          <a:xfrm>
            <a:off x="7134446" y="2454649"/>
            <a:ext cx="4752753" cy="22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194" name="Google Shape;194;p26"/>
          <p:cNvCxnSpPr/>
          <p:nvPr/>
        </p:nvCxnSpPr>
        <p:spPr>
          <a:xfrm>
            <a:off x="7211145" y="1703567"/>
            <a:ext cx="4469083" cy="0"/>
          </a:xfrm>
          <a:prstGeom prst="straightConnector1">
            <a:avLst/>
          </a:prstGeom>
          <a:noFill/>
          <a:ln w="349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6" name="Google Shape;196;p26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7" name="Google Shape;197;p26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7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200" name="Google Shape;200;p27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" name="Google Shape;201;p27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Google Shape;202;p27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" name="Google Shape;203;p27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" name="Google Shape;204;p27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05;p27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" name="Google Shape;206;p27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" name="Google Shape;207;p27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" name="Google Shape;208;p27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27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27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27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27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27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27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27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16" name="Google Shape;216;p27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217" name="Google Shape;217;p27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" name="Google Shape;218;p27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" name="Google Shape;219;p27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" name="Google Shape;220;p27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" name="Google Shape;221;p27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22" name="Google Shape;222;p27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23" name="Google Shape;223;p27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4" name="Google Shape;224;p27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5" name="Google Shape;225;p27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6" name="Google Shape;226;p27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7" name="Google Shape;227;p27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28" name="Google Shape;228;p27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" name="Google Shape;229;p27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" name="Google Shape;230;p27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" name="Google Shape;231;p27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" name="Google Shape;232;p27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33" name="Google Shape;233;p27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34" name="Google Shape;234;p27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" name="Google Shape;235;p27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" name="Google Shape;236;p27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27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" name="Google Shape;238;p27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39" name="Google Shape;239;p27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40" name="Google Shape;240;p27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1" name="Google Shape;241;p27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2" name="Google Shape;242;p27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3" name="Google Shape;243;p27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4" name="Google Shape;244;p27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45" name="Google Shape;245;p27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27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" name="Google Shape;247;p27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" name="Google Shape;248;p27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27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0" name="Google Shape;250;p27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27"/>
          <p:cNvCxnSpPr/>
          <p:nvPr/>
        </p:nvCxnSpPr>
        <p:spPr>
          <a:xfrm>
            <a:off x="7923089" y="2895600"/>
            <a:ext cx="3659311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7" descr="Segnaposto vuoto per aggiungere un'immagine. Fare clic sul segnaposto e selezionare l'immagine che si vuole aggiungere."/>
          <p:cNvSpPr>
            <a:spLocks noGrp="1"/>
          </p:cNvSpPr>
          <p:nvPr>
            <p:ph type="pic" idx="2"/>
          </p:nvPr>
        </p:nvSpPr>
        <p:spPr>
          <a:xfrm>
            <a:off x="4412" y="-159"/>
            <a:ext cx="7315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27"/>
          <p:cNvSpPr txBox="1">
            <a:spLocks noGrp="1"/>
          </p:cNvSpPr>
          <p:nvPr>
            <p:ph type="body" idx="1"/>
          </p:nvPr>
        </p:nvSpPr>
        <p:spPr>
          <a:xfrm>
            <a:off x="7909560" y="2999232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body" idx="1"/>
          </p:nvPr>
        </p:nvSpPr>
        <p:spPr>
          <a:xfrm rot="5400000">
            <a:off x="4191001" y="-914400"/>
            <a:ext cx="3809999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9" name="Google Shape;259;p28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title"/>
          </p:nvPr>
        </p:nvSpPr>
        <p:spPr>
          <a:xfrm rot="5400000">
            <a:off x="7402286" y="2296885"/>
            <a:ext cx="5301343" cy="168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 rot="5400000">
            <a:off x="2438400" y="-653144"/>
            <a:ext cx="5301343" cy="758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9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12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23" name="Google Shape;23;p12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12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2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12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12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12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2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12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12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12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12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2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12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12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12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12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39" name="Google Shape;39;p12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Google Shape;40;p12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12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" name="Google Shape;42;p12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" name="Google Shape;43;p12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2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5" name="Google Shape;45;p12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6" name="Google Shape;46;p12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" name="Google Shape;47;p12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" name="Google Shape;48;p12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" name="Google Shape;49;p12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" name="Google Shape;50;p12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51" name="Google Shape;51;p12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" name="Google Shape;52;p12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12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12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12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6" name="Google Shape;56;p12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57" name="Google Shape;57;p12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" name="Google Shape;58;p12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12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" name="Google Shape;60;p12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" name="Google Shape;61;p12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2" name="Google Shape;62;p12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63" name="Google Shape;63;p12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" name="Google Shape;64;p12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" name="Google Shape;65;p12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" name="Google Shape;66;p12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" name="Google Shape;67;p12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8" name="Google Shape;68;p12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" name="Google Shape;69;p12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" name="Google Shape;70;p12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12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" name="Google Shape;72;p12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7" name="Google Shape;27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3" name="Google Shape;28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4" name="Google Shape;28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9" name="Google Shape;28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0" name="Google Shape;29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6" name="Google Shape;29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7" name="Google Shape;29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3" name="Google Shape;303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5" name="Google Shape;30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6" name="Google Shape;30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0" name="Google Shape;31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1" name="Google Shape;31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4" name="Google Shape;31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5" name="Google Shape;31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9" name="Google Shape;319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0" name="Google Shape;32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1" name="Google Shape;32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2" name="Google Shape;32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7" name="Google Shape;32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8" name="Google Shape;32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9" name="Google Shape;32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4" name="Google Shape;33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5" name="Google Shape;33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0" name="Google Shape;34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1" name="Google Shape;34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2" name="Google Shape;35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3" name="Google Shape;35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8" name="Google Shape;35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9" name="Google Shape;35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4" name="Google Shape;36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5" name="Google Shape;36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1" name="Google Shape;37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6" name="Google Shape;376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8" name="Google Shape;378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0" name="Google Shape;380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1" name="Google Shape;381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5" name="Google Shape;38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6" name="Google Shape;38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9" name="Google Shape;38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0" name="Google Shape;39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4" name="Google Shape;394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5" name="Google Shape;39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6" name="Google Shape;39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7" name="Google Shape;39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2" name="Google Shape;40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3" name="Google Shape;40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4" name="Google Shape;40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9" name="Google Shape;40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0" name="Google Shape;41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5" name="Google Shape;41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6" name="Google Shape;41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6" name="Google Shape;42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7" name="Google Shape;42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8" name="Google Shape;42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3" name="Google Shape;43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4" name="Google Shape;43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9" name="Google Shape;43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0" name="Google Shape;44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6" name="Google Shape;446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7" name="Google Shape;447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1" name="Google Shape;451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3" name="Google Shape;453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4" name="Google Shape;454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5" name="Google Shape;455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6" name="Google Shape;456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0" name="Google Shape;460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1" name="Google Shape;461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4" name="Google Shape;464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5" name="Google Shape;465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9" name="Google Shape;469;p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0" name="Google Shape;470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1" name="Google Shape;471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2" name="Google Shape;472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p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7" name="Google Shape;477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8" name="Google Shape;478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9" name="Google Shape;479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6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4" name="Google Shape;48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5" name="Google Shape;48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6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0" name="Google Shape;490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1" name="Google Shape;491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zato">
  <p:cSld name="1_Layout personalizzat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personalizzato">
  <p:cSld name="2_Layout personalizzat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personalizzato">
  <p:cSld name="3_Layout personalizzat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Layout personalizzato">
  <p:cSld name="4_Layout personalizzato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19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2999">
              <a:schemeClr val="lt1"/>
            </a:gs>
            <a:gs pos="100000">
              <a:srgbClr val="F2F2F2">
                <a:alpha val="64705"/>
              </a:srgbClr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B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B2A3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B2A39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B2A39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9" name="Google Shape;26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1" name="Google Shape;27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2" name="Google Shape;27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4" name="Google Shape;344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6" name="Google Shape;34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7" name="Google Shape;34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9" name="Google Shape;419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21" name="Google Shape;421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22" name="Google Shape;422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tone animato, schermata, Gioco per PC&#10;&#10;Descrizione generata automaticamente">
            <a:extLst>
              <a:ext uri="{FF2B5EF4-FFF2-40B4-BE49-F238E27FC236}">
                <a16:creationId xmlns:a16="http://schemas.microsoft.com/office/drawing/2014/main" id="{22CF123F-E684-C33D-200F-47B33E5F9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34640"/>
          </a:xfrm>
          <a:prstGeom prst="rect">
            <a:avLst/>
          </a:prstGeom>
        </p:spPr>
      </p:pic>
      <p:pic>
        <p:nvPicPr>
          <p:cNvPr id="4" name="Google Shape;496;p1">
            <a:extLst>
              <a:ext uri="{FF2B5EF4-FFF2-40B4-BE49-F238E27FC236}">
                <a16:creationId xmlns:a16="http://schemas.microsoft.com/office/drawing/2014/main" id="{55B94246-5A94-13A1-6A44-15BF324246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937" r="22939" b="90972"/>
          <a:stretch/>
        </p:blipFill>
        <p:spPr>
          <a:xfrm>
            <a:off x="4162650" y="6538945"/>
            <a:ext cx="3464560" cy="39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"/>
          <p:cNvSpPr/>
          <p:nvPr/>
        </p:nvSpPr>
        <p:spPr>
          <a:xfrm>
            <a:off x="1611704" y="5613400"/>
            <a:ext cx="2735319" cy="1434283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"/>
          <p:cNvSpPr/>
          <p:nvPr/>
        </p:nvSpPr>
        <p:spPr>
          <a:xfrm rot="10800000">
            <a:off x="1019095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"/>
          <p:cNvSpPr/>
          <p:nvPr/>
        </p:nvSpPr>
        <p:spPr>
          <a:xfrm rot="5400000">
            <a:off x="8988011" y="-1387295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"/>
          <p:cNvSpPr txBox="1"/>
          <p:nvPr/>
        </p:nvSpPr>
        <p:spPr>
          <a:xfrm>
            <a:off x="1638006" y="1362781"/>
            <a:ext cx="4430274" cy="5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u="none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Modulo Base:  Metaverse Evolution</a:t>
            </a:r>
            <a:br>
              <a:rPr lang="it-IT" sz="1400" b="1" u="none" dirty="0">
                <a:solidFill>
                  <a:srgbClr val="A5A5A5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Il primo modulo esplora </a:t>
            </a:r>
            <a:r>
              <a:rPr lang="it-IT" sz="1400" b="1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l'origine e l'evoluzione dei mondi immersivi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, partendo dal Web 1.0 fino al Web 3.0 e allo spatial computing e, in sequenza,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l’impatto sul mondo del lavoro </a:t>
            </a:r>
            <a:r>
              <a:rPr lang="it-IT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con nuove </a:t>
            </a:r>
            <a:r>
              <a:rPr lang="it-IT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opportunità di business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0" u="none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Si analizzano i </a:t>
            </a:r>
            <a:r>
              <a:rPr lang="it-IT" sz="1400" b="1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diversi scenari, le ricerche e il valore del metaverso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, insieme alle tecnologie abilitanti come la realtà virtuale (VR), la realtà aumentata (AR), la realtà mista (MR) e la blockchain.</a:t>
            </a:r>
            <a:b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</a:br>
            <a:b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Questo modulo offre una</a:t>
            </a:r>
            <a:r>
              <a:rPr lang="it-IT" sz="1400" b="1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 panoramica completa sui settori di applicazione del metaverso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, includendo casi di studio e best practices sia nazionali che internazionali. Viene esaminato l'impatto del metaverso in vari settori, come il retail, l'entertainment, la formazione e le riunioni di lavoro. </a:t>
            </a:r>
            <a:b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</a:br>
            <a:b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Un focus particolare è dedicato alle principali piattaforme disponibili, analizzandone caratteristiche e potenzialità.</a:t>
            </a:r>
            <a:endParaRPr sz="14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"/>
          <p:cNvSpPr txBox="1"/>
          <p:nvPr/>
        </p:nvSpPr>
        <p:spPr>
          <a:xfrm>
            <a:off x="1638006" y="871461"/>
            <a:ext cx="78216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DM Sans"/>
              <a:buNone/>
            </a:pPr>
            <a:r>
              <a:rPr lang="it-IT" sz="18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MODULO BASE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8" name="Google Shape;508;p2"/>
          <p:cNvSpPr txBox="1"/>
          <p:nvPr/>
        </p:nvSpPr>
        <p:spPr>
          <a:xfrm>
            <a:off x="6172269" y="1779218"/>
            <a:ext cx="4557192" cy="459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Uno degli obiettivi principali del corso è </a:t>
            </a:r>
            <a:r>
              <a:rPr lang="it-IT" sz="1400" b="1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comprendere appieno il concetto di 'presence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' nella realtà virtuale, utilizzando i visori Quest per un'esperienza immersiva.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0" u="none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Viene spiegato come l'immersività rappresenti un nuovo paradigma in cui </a:t>
            </a:r>
            <a:r>
              <a:rPr lang="it-IT" sz="1400" b="1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il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it-IT" sz="1400" b="1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linguaggio, le emozioni e l'immaginazione giocano un ruolo determinante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0" u="none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Il corso guida i partecipanti attraverso il processo di creazione di un avatar personalizzato con Avatar Maker e l'utilizzo di avatar e gruppi di lavoro nelle riunioni su Microsoft Teams.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0" u="none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Inoltre, viene trattato lo storytelling immersivo, evidenziando come dare senso alla nostra presenza nel metaverso attraverso l'uso di avatar.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0" u="none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u="none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Questo modulo introduttivo fornisce una solida base per comprendere le dinamiche del immersive e le sue applicazioni pratiche nel mondo aziendale.</a:t>
            </a:r>
            <a:b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 b="0" u="none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09" name="Google Shape;509;p2" descr="Immagine che contiene logo, Carattere, Elementi grafici, simbol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t="22518" b="24495"/>
          <a:stretch/>
        </p:blipFill>
        <p:spPr>
          <a:xfrm>
            <a:off x="1558000" y="6390570"/>
            <a:ext cx="845399" cy="44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"/>
          <p:cNvSpPr/>
          <p:nvPr/>
        </p:nvSpPr>
        <p:spPr>
          <a:xfrm>
            <a:off x="1611704" y="5613400"/>
            <a:ext cx="2735319" cy="1434283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"/>
          <p:cNvSpPr/>
          <p:nvPr/>
        </p:nvSpPr>
        <p:spPr>
          <a:xfrm rot="10800000">
            <a:off x="1019095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"/>
          <p:cNvSpPr/>
          <p:nvPr/>
        </p:nvSpPr>
        <p:spPr>
          <a:xfrm rot="5400000">
            <a:off x="8988011" y="-1387295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"/>
          <p:cNvSpPr txBox="1"/>
          <p:nvPr/>
        </p:nvSpPr>
        <p:spPr>
          <a:xfrm>
            <a:off x="1638006" y="1433901"/>
            <a:ext cx="4557192" cy="5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Modulo Base: impatto sul business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Sempre il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Modulo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Base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prende in esame come il metaverso e la realtà estesa (XR) possono trasformare interi settori e creare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nuove opportunità di business e modelli di revenue.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Il modulo include una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simulazione strategica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per integrare il metaverso e la XR nelle strategie aziendali. Gli argomenti trattati includono la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valutazione delle esigenze tecniche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, la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scelta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delle piattaforme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 adeguate, lo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sviluppo di contenuti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e la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gestione delle relazioni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con gli utenti.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Attraverso case study e best practices,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 partecipanti imparano come implementare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queste tecnologie in modo efficace.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Questo tema è essenziale per comprendere il potenziale del metaverso nel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migliorare le operazioni aziendali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dall'ottimizzazione dei processi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interni alla creazione di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nuove esperienze per i clienti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"/>
          <p:cNvSpPr txBox="1"/>
          <p:nvPr/>
        </p:nvSpPr>
        <p:spPr>
          <a:xfrm>
            <a:off x="6326507" y="1357384"/>
            <a:ext cx="4557192" cy="95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L'obiettivo è fornire strumenti pratici per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cogliere appieno le opportunità offerte dal metaverso e dalla XR nel contesto aziendale.</a:t>
            </a:r>
            <a:endParaRPr dirty="0"/>
          </a:p>
        </p:txBody>
      </p:sp>
      <p:sp>
        <p:nvSpPr>
          <p:cNvPr id="521" name="Google Shape;521;p3"/>
          <p:cNvSpPr txBox="1"/>
          <p:nvPr/>
        </p:nvSpPr>
        <p:spPr>
          <a:xfrm>
            <a:off x="1628174" y="871461"/>
            <a:ext cx="78216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DM Sans"/>
              <a:buNone/>
            </a:pPr>
            <a:r>
              <a:rPr lang="it-IT" sz="18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MODULO BASE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3" name="Google Shape;52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1978" y="2315278"/>
            <a:ext cx="3747200" cy="389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09;p2" descr="Immagine che contiene log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02DFBC00-739E-613C-C64C-A9AD95E5266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518" b="24495"/>
          <a:stretch/>
        </p:blipFill>
        <p:spPr>
          <a:xfrm>
            <a:off x="1558000" y="6390570"/>
            <a:ext cx="845399" cy="44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"/>
          <p:cNvSpPr/>
          <p:nvPr/>
        </p:nvSpPr>
        <p:spPr>
          <a:xfrm>
            <a:off x="1611704" y="5613400"/>
            <a:ext cx="2735319" cy="1434283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"/>
          <p:cNvSpPr/>
          <p:nvPr/>
        </p:nvSpPr>
        <p:spPr>
          <a:xfrm rot="10800000">
            <a:off x="1019095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"/>
          <p:cNvSpPr/>
          <p:nvPr/>
        </p:nvSpPr>
        <p:spPr>
          <a:xfrm rot="5400000">
            <a:off x="8988011" y="-1387295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"/>
          <p:cNvSpPr txBox="1"/>
          <p:nvPr/>
        </p:nvSpPr>
        <p:spPr>
          <a:xfrm>
            <a:off x="1638005" y="1566000"/>
            <a:ext cx="4457995" cy="442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❏ Storytelling immersivo </a:t>
            </a:r>
            <a:r>
              <a:rPr lang="it-IT" sz="1400" dirty="0">
                <a:solidFill>
                  <a:schemeClr val="accent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(come narrare coinvolgendo i nostri pubblici). </a:t>
            </a:r>
            <a:endParaRPr dirty="0">
              <a:latin typeface="DM Sans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accent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Nuovi paradigmi: si passa dalla fruizione passiva su uno schermo piatto al vivere in diretta immersi con il proprio avatar in ambienti 3D. </a:t>
            </a:r>
            <a:br>
              <a:rPr lang="it-IT" sz="1400" b="1" dirty="0">
                <a:solidFill>
                  <a:srgbClr val="D60093"/>
                </a:solidFill>
                <a:latin typeface="DM Sans" pitchFamily="2" charset="0"/>
                <a:ea typeface="DM Sans"/>
                <a:cs typeface="DM Sans"/>
                <a:sym typeface="DM Sans"/>
              </a:rPr>
            </a:br>
            <a:r>
              <a:rPr lang="it-IT" sz="1400" dirty="0">
                <a:solidFill>
                  <a:srgbClr val="7F7F7F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Identità e fisiognomica </a:t>
            </a:r>
            <a:r>
              <a:rPr lang="it-IT" sz="1400" dirty="0">
                <a:solidFill>
                  <a:schemeClr val="accent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di una presenza metaversica coniugate con l’identità del proprio brand (con Neuromarketing e Intelligenza Emozionale). </a:t>
            </a:r>
            <a:endParaRPr dirty="0">
              <a:latin typeface="DM Sans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❏ Project Work: laboratorio marketing.  </a:t>
            </a:r>
            <a:r>
              <a:rPr lang="it-IT" sz="1400" b="1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A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ttraverso un project work su un caso pratico (studio di un progetto e redazione di un brief, indagine dei bisogni, definizione degli obiettivi ed utilizzo, pubblici a cui è rivolto, NPC coinvolti e personaggi, promozioni e collegamenti sito/mondo immersivo, e-commerce/mondo immersivo, ecc.)</a:t>
            </a:r>
            <a:r>
              <a:rPr lang="it-IT" dirty="0">
                <a:ea typeface="DM Sans"/>
              </a:rPr>
              <a:t>.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"/>
          <p:cNvSpPr txBox="1"/>
          <p:nvPr/>
        </p:nvSpPr>
        <p:spPr>
          <a:xfrm>
            <a:off x="1657669" y="866029"/>
            <a:ext cx="9781362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DM Sans"/>
              <a:buNone/>
            </a:pPr>
            <a:r>
              <a:rPr lang="it-IT" sz="1800" b="1" dirty="0">
                <a:solidFill>
                  <a:schemeClr val="tx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MODULI AGGIUNTIVI</a:t>
            </a:r>
            <a:endParaRPr dirty="0">
              <a:solidFill>
                <a:schemeClr val="tx1"/>
              </a:solidFill>
              <a:latin typeface="DM Sans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DM Sans"/>
              <a:buNone/>
            </a:pPr>
            <a:r>
              <a:rPr lang="it-IT" sz="1100" b="1" dirty="0">
                <a:solidFill>
                  <a:srgbClr val="A5A5A5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Il Modulo Base deve essere accompagnato da almeno un modulo aggiuntivo tra quelli presenti in questa pagina.</a:t>
            </a:r>
            <a:endParaRPr sz="1100" b="1" dirty="0">
              <a:solidFill>
                <a:srgbClr val="A5A5A5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536" name="Google Shape;536;p4"/>
          <p:cNvSpPr txBox="1"/>
          <p:nvPr/>
        </p:nvSpPr>
        <p:spPr>
          <a:xfrm>
            <a:off x="6186241" y="1559009"/>
            <a:ext cx="4367754" cy="5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❏ Retail e piattaforme specifiche. 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Dai virtual shop come Emperia VR alle esperienze su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piattaforme come Spatial, Decentraland e Roblox.</a:t>
            </a: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it-IT" sz="1400" dirty="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Approfondimento sul tema: acquisto o noleggio di una land. 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Quali piattaforme scegliere e perché</a:t>
            </a:r>
            <a:r>
              <a:rPr lang="it-IT" sz="1400" dirty="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: approfondimento 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sulle  piattaforme decentralizzate e blockchain. </a:t>
            </a:r>
            <a:endParaRPr sz="1400" dirty="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1" dirty="0">
              <a:solidFill>
                <a:srgbClr val="D6009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❏ Il mercato dell'immateriale. 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Simulazioni avanzate di Immaterial Project Management per  la  prototipazione rapida e verifica attiva di prodotti ed eventi. </a:t>
            </a:r>
            <a:b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 b="1" dirty="0">
              <a:solidFill>
                <a:srgbClr val="D6009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❏ Eventi, emozioni e metaversi.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Creazione e gestione di eventi onlife,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dalla chat room aziendale all'evento pubblico.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Tra mondi reali, web e virtuali.</a:t>
            </a:r>
            <a:endParaRPr dirty="0"/>
          </a:p>
        </p:txBody>
      </p:sp>
      <p:pic>
        <p:nvPicPr>
          <p:cNvPr id="3" name="Google Shape;509;p2" descr="Immagine che contiene log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A382696A-0E1E-A30A-569E-60F36FE5AA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2518" b="24495"/>
          <a:stretch/>
        </p:blipFill>
        <p:spPr>
          <a:xfrm>
            <a:off x="1558000" y="6390570"/>
            <a:ext cx="845399" cy="44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"/>
          <p:cNvSpPr/>
          <p:nvPr/>
        </p:nvSpPr>
        <p:spPr>
          <a:xfrm>
            <a:off x="1611704" y="5613400"/>
            <a:ext cx="2735319" cy="1434283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5"/>
          <p:cNvSpPr/>
          <p:nvPr/>
        </p:nvSpPr>
        <p:spPr>
          <a:xfrm rot="10800000">
            <a:off x="1019095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"/>
          <p:cNvSpPr/>
          <p:nvPr/>
        </p:nvSpPr>
        <p:spPr>
          <a:xfrm rot="5400000">
            <a:off x="8988011" y="-1387295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5"/>
          <p:cNvSpPr txBox="1"/>
          <p:nvPr/>
        </p:nvSpPr>
        <p:spPr>
          <a:xfrm>
            <a:off x="1638006" y="1433901"/>
            <a:ext cx="4033220" cy="319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Corso</a:t>
            </a:r>
            <a:b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 b="1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Il  corso è erogato </a:t>
            </a:r>
            <a:r>
              <a:rPr lang="it-IT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it-IT" sz="14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n house </a:t>
            </a:r>
            <a:r>
              <a:rPr lang="it-IT" sz="1400" b="1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o </a:t>
            </a:r>
            <a:r>
              <a:rPr lang="it-IT" sz="14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da remoto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ed è organizzato su </a:t>
            </a:r>
            <a:r>
              <a:rPr lang="it-IT" sz="1400" b="1" dirty="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DUE MODULI di 4 ore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ciascuno </a:t>
            </a:r>
            <a:r>
              <a:rPr lang="it-IT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(nella pagina precedente sono segnalati eventuali Moduli Aggiuntivi attivabili)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 con svolgimento di esercitazioni ed esperienze con i visori, se in house.</a:t>
            </a:r>
            <a:b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Target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Il  corso è </a:t>
            </a:r>
            <a:r>
              <a:rPr lang="it-IT" b="0" i="0" u="none" strike="noStrike" dirty="0">
                <a:solidFill>
                  <a:schemeClr val="tx1"/>
                </a:solidFill>
                <a:effectLst/>
                <a:latin typeface="DM Sans" pitchFamily="2" charset="0"/>
              </a:rPr>
              <a:t>rivolto ai Centri Formativi orientati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b="0" i="0" u="none" strike="noStrike" dirty="0">
                <a:solidFill>
                  <a:schemeClr val="tx1"/>
                </a:solidFill>
                <a:effectLst/>
                <a:latin typeface="DM Sans" pitchFamily="2" charset="0"/>
              </a:rPr>
              <a:t>a offrire una migliore comprensione dei mondi immersivi e far conoscere il metaverso, la VR, la AR e la XR, le sue applicazioni, le opportunità di business e di brand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  <a:latin typeface="DM Sans" pitchFamily="2" charset="0"/>
              </a:rPr>
              <a:t>awareness</a:t>
            </a:r>
            <a:r>
              <a:rPr lang="it-IT" b="0" i="0" u="none" strike="noStrike" dirty="0">
                <a:solidFill>
                  <a:schemeClr val="tx1"/>
                </a:solidFill>
                <a:effectLst/>
                <a:latin typeface="DM Sans" pitchFamily="2" charset="0"/>
              </a:rPr>
              <a:t> attraverso sessioni formative laboratoriali</a:t>
            </a:r>
            <a:r>
              <a:rPr lang="it-IT" sz="1100" b="0" i="0" u="none" strike="noStrike" dirty="0">
                <a:solidFill>
                  <a:srgbClr val="FF00FF"/>
                </a:solidFill>
                <a:effectLst/>
                <a:latin typeface="DM Sans" pitchFamily="2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100" dirty="0">
              <a:solidFill>
                <a:srgbClr val="594E5B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547" name="Google Shape;547;p5"/>
          <p:cNvSpPr txBox="1"/>
          <p:nvPr/>
        </p:nvSpPr>
        <p:spPr>
          <a:xfrm>
            <a:off x="1638006" y="871461"/>
            <a:ext cx="78506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DM Sans"/>
              <a:buNone/>
            </a:pPr>
            <a:r>
              <a:rPr lang="it-IT" sz="18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IL CORSO: MODALITA’ DI LAVORO  E  DESTINATARI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Google Shape;509;p2" descr="Immagine che contiene log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8E1C555F-093B-EDCE-156E-DA8F10CC15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2518" b="24495"/>
          <a:stretch/>
        </p:blipFill>
        <p:spPr>
          <a:xfrm>
            <a:off x="1558000" y="6390570"/>
            <a:ext cx="845399" cy="44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49;p5">
            <a:extLst>
              <a:ext uri="{FF2B5EF4-FFF2-40B4-BE49-F238E27FC236}">
                <a16:creationId xmlns:a16="http://schemas.microsoft.com/office/drawing/2014/main" id="{7A04AE15-DD38-4360-4CD2-57FD25E2976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4808" y="1563218"/>
            <a:ext cx="4386148" cy="4731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"/>
          <p:cNvSpPr/>
          <p:nvPr/>
        </p:nvSpPr>
        <p:spPr>
          <a:xfrm>
            <a:off x="1611704" y="5613400"/>
            <a:ext cx="2735319" cy="1434283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 rot="10800000">
            <a:off x="1019095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 rot="5400000">
            <a:off x="8988011" y="-1387295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7"/>
          <p:cNvSpPr txBox="1"/>
          <p:nvPr/>
        </p:nvSpPr>
        <p:spPr>
          <a:xfrm>
            <a:off x="1611704" y="871461"/>
            <a:ext cx="78537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DM Sans"/>
              <a:buNone/>
            </a:pPr>
            <a:r>
              <a:rPr lang="it-IT" sz="18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CORSO: L’INVESTIMENTO</a:t>
            </a:r>
            <a:endParaRPr sz="1800" b="1" dirty="0">
              <a:solidFill>
                <a:schemeClr val="tx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3" name="Google Shape;573;p7"/>
          <p:cNvSpPr txBox="1"/>
          <p:nvPr/>
        </p:nvSpPr>
        <p:spPr>
          <a:xfrm>
            <a:off x="1638005" y="1568232"/>
            <a:ext cx="5949338" cy="381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CORSO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L’investimento prevede per il Modulo Base più un Modulo Aggiuntivo.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1.400 € + IVA.</a:t>
            </a:r>
          </a:p>
          <a:p>
            <a:pPr>
              <a:buClr>
                <a:srgbClr val="1B2A39"/>
              </a:buClr>
              <a:buSzPts val="1400"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Ogni ulteriore Modulo Aggiuntivo:  400 € + IVA.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100"/>
              <a:buFont typeface="Arial"/>
              <a:buNone/>
            </a:pPr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DM Sans" pitchFamily="2" charset="0"/>
                <a:ea typeface="DM Sans"/>
                <a:cs typeface="DM Sans"/>
                <a:sym typeface="DM Sans"/>
              </a:rPr>
              <a:t>Nel caso si acquistino più moduli aggiuntivi verrà applicato uno sconto del 15%. </a:t>
            </a:r>
            <a:endParaRPr sz="1200" i="1" dirty="0">
              <a:solidFill>
                <a:schemeClr val="bg1">
                  <a:lumMod val="50000"/>
                </a:schemeClr>
              </a:solidFill>
              <a:latin typeface="DM Sans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1" dirty="0">
              <a:solidFill>
                <a:schemeClr val="bg1">
                  <a:lumMod val="50000"/>
                </a:schemeClr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100"/>
              <a:buFont typeface="Arial"/>
              <a:buNone/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I costi indicati comprendono gli onorari professionali per le attività 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100"/>
              <a:buFont typeface="Arial"/>
              <a:buNone/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descritte e le fasi laboratoriali compreso l’uso dei visori. 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100"/>
              <a:buFont typeface="Arial"/>
              <a:buNone/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Esclusioni: costi eventuali di trasferta e ogni altra voce non indicata 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100"/>
              <a:buFont typeface="Arial"/>
              <a:buNone/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nel preventivo. Fatturazione: viene richiesto un anticipo del 50%.</a:t>
            </a:r>
            <a:endParaRPr sz="1100" i="1" dirty="0">
              <a:solidFill>
                <a:schemeClr val="bg1">
                  <a:lumMod val="50000"/>
                </a:schemeClr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1" dirty="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" name="Google Shape;509;p2" descr="Immagine che contiene log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C1EF55C9-FA8B-8817-BDD2-2F840CCD599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2518" b="24495"/>
          <a:stretch/>
        </p:blipFill>
        <p:spPr>
          <a:xfrm>
            <a:off x="1558000" y="6390570"/>
            <a:ext cx="845399" cy="44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"/>
          <p:cNvSpPr/>
          <p:nvPr/>
        </p:nvSpPr>
        <p:spPr>
          <a:xfrm>
            <a:off x="1611704" y="5991972"/>
            <a:ext cx="2735319" cy="1055712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" b="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"/>
          <p:cNvSpPr/>
          <p:nvPr/>
        </p:nvSpPr>
        <p:spPr>
          <a:xfrm rot="10800000">
            <a:off x="1019095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8"/>
          <p:cNvSpPr/>
          <p:nvPr/>
        </p:nvSpPr>
        <p:spPr>
          <a:xfrm rot="5400000">
            <a:off x="8988011" y="-1387295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8"/>
          <p:cNvSpPr txBox="1"/>
          <p:nvPr/>
        </p:nvSpPr>
        <p:spPr>
          <a:xfrm>
            <a:off x="1638005" y="1566000"/>
            <a:ext cx="4367755" cy="280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Fabrizio Bellavista </a:t>
            </a:r>
            <a:b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 dirty="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Partner Emotional Marketing Lab e Digital Transformation Consultant, fa interagire il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mondo digitale con l’emotional </a:t>
            </a:r>
            <a:r>
              <a:rPr lang="it-IT" dirty="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r>
              <a:rPr lang="it-IT" sz="1400" dirty="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 neuromarketing - con la massima attenzione all’Etica digitale. E’ co-autore dei libri: “Idee”, 2001; “La Logica del Fluire. Che mercato saremo”, 2016; “Io, tu NOI, gli altri”, 2018; “UltraSoma. Corpi, ultracorpi e robot nelle organizzazioni del III millennio”, 2020. Con AINEM coordina uno studio sull’Embodiment nel Metaverso.</a:t>
            </a:r>
            <a:endParaRPr sz="1400" dirty="0">
              <a:solidFill>
                <a:srgbClr val="3B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8"/>
          <p:cNvSpPr txBox="1"/>
          <p:nvPr/>
        </p:nvSpPr>
        <p:spPr>
          <a:xfrm>
            <a:off x="1638005" y="866029"/>
            <a:ext cx="781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DM Sans"/>
              <a:buNone/>
            </a:pPr>
            <a:r>
              <a:rPr lang="it-IT" sz="18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CHI SIAMO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87" name="Google Shape;587;p8"/>
          <p:cNvSpPr txBox="1"/>
          <p:nvPr/>
        </p:nvSpPr>
        <p:spPr>
          <a:xfrm>
            <a:off x="6186241" y="1559009"/>
            <a:ext cx="4367754" cy="277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Stefano Lazzari </a:t>
            </a:r>
            <a:b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 dirty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Co-founder di Digitalguys.it, consulente di innovazione e cultura dei media digitali.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Nel 2008 ha iniziato una continua ricerca ed esperienza nella realtà virtuale in tutti i suoi aspetti: le tecnologie, gli ambienti grafici, le attività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e le community dei mondi sociali virtuali.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Autore di numerosi articoli, è con Stefania Operto e Fabrizio Bellavista autore del libro "Ultrasoma: Corpi, ultracorpi, robot e organizzazioni del III millennio" edito nel 2020. </a:t>
            </a:r>
            <a:r>
              <a:rPr lang="it-IT" sz="1400" dirty="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Con AINEM coordina uno studio sull’Embodiment nel Metaverso.</a:t>
            </a:r>
            <a:endParaRPr sz="1400" dirty="0">
              <a:solidFill>
                <a:srgbClr val="3B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chemeClr val="accent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50"/>
              <a:buFont typeface="Arial"/>
              <a:buNone/>
            </a:pPr>
            <a:endParaRPr sz="1450" b="1" dirty="0">
              <a:solidFill>
                <a:srgbClr val="D6009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8" name="Google Shape;588;p8"/>
          <p:cNvSpPr txBox="1"/>
          <p:nvPr/>
        </p:nvSpPr>
        <p:spPr>
          <a:xfrm>
            <a:off x="2958734" y="4363769"/>
            <a:ext cx="7373203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Simonetta Pozzi </a:t>
            </a:r>
            <a:b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 dirty="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E’ una consulente e formatrice in corporate storytelling e marketing per XR e metaverso. E’ presidente della delegazione Piemonte e Valle d'Aosta dell’Associazione Italiana Formatori. Dopo una lunga esperienza in azienda come product manager e formatrice in Academy è diventata libera professionista da otto anni, specializzandosi nelle tecnologie digitali ed immersive e project management per progetti complessi.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3D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Nel 2022 ha lanciato un progetto di empowerment femminile con la pubblicazione del libro  "Women in the Metaverse. Storie di donne che ispirano le donne".</a:t>
            </a:r>
            <a:endParaRPr dirty="0"/>
          </a:p>
        </p:txBody>
      </p:sp>
      <p:pic>
        <p:nvPicPr>
          <p:cNvPr id="2" name="Google Shape;509;p2" descr="Immagine che contiene log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A76A4BD7-DD61-5878-6611-50785FA1C1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2518" b="24495"/>
          <a:stretch/>
        </p:blipFill>
        <p:spPr>
          <a:xfrm>
            <a:off x="1558000" y="6390570"/>
            <a:ext cx="845399" cy="44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9"/>
          <p:cNvGrpSpPr/>
          <p:nvPr/>
        </p:nvGrpSpPr>
        <p:grpSpPr>
          <a:xfrm>
            <a:off x="685800" y="541139"/>
            <a:ext cx="10820400" cy="5631061"/>
            <a:chOff x="0" y="-57150"/>
            <a:chExt cx="4274726" cy="2224617"/>
          </a:xfrm>
        </p:grpSpPr>
        <p:sp>
          <p:nvSpPr>
            <p:cNvPr id="594" name="Google Shape;594;p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9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9"/>
          <p:cNvSpPr/>
          <p:nvPr/>
        </p:nvSpPr>
        <p:spPr>
          <a:xfrm>
            <a:off x="1320800" y="-62683"/>
            <a:ext cx="2735319" cy="1496965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"/>
          <p:cNvSpPr txBox="1"/>
          <p:nvPr/>
        </p:nvSpPr>
        <p:spPr>
          <a:xfrm>
            <a:off x="6802456" y="3469983"/>
            <a:ext cx="3814744" cy="67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rgbClr val="FFFFFF"/>
                </a:solidFill>
                <a:latin typeface="Sansita"/>
                <a:ea typeface="Sansita"/>
                <a:cs typeface="Sansita"/>
                <a:sym typeface="Sansita"/>
              </a:rPr>
              <a:t>Digital Guys</a:t>
            </a:r>
            <a:endParaRPr sz="1600" dirty="0"/>
          </a:p>
          <a:p>
            <a:pPr marL="0" marR="0" lvl="0" indent="0" algn="r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rgbClr val="FFFFFF"/>
                </a:solidFill>
                <a:latin typeface="Sansita"/>
                <a:ea typeface="Sansita"/>
                <a:cs typeface="Sansita"/>
                <a:sym typeface="Sansita"/>
              </a:rPr>
              <a:t>https://www.digitalguys.it</a:t>
            </a:r>
            <a:endParaRPr sz="1600" dirty="0">
              <a:solidFill>
                <a:srgbClr val="FFFFFF"/>
              </a:solidFill>
              <a:latin typeface="Sansita"/>
              <a:ea typeface="Sansita"/>
              <a:cs typeface="Sansita"/>
              <a:sym typeface="Sansita"/>
            </a:endParaRPr>
          </a:p>
        </p:txBody>
      </p:sp>
      <p:sp>
        <p:nvSpPr>
          <p:cNvPr id="598" name="Google Shape;598;p9"/>
          <p:cNvSpPr/>
          <p:nvPr/>
        </p:nvSpPr>
        <p:spPr>
          <a:xfrm>
            <a:off x="1320800" y="4178300"/>
            <a:ext cx="1920240" cy="2743200"/>
          </a:xfrm>
          <a:custGeom>
            <a:avLst/>
            <a:gdLst/>
            <a:ahLst/>
            <a:cxnLst/>
            <a:rect l="l" t="t" r="r" b="b"/>
            <a:pathLst>
              <a:path w="2880360" h="4114800" extrusionOk="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"/>
          <p:cNvSpPr/>
          <p:nvPr/>
        </p:nvSpPr>
        <p:spPr>
          <a:xfrm rot="10800000">
            <a:off x="3749040" y="5115404"/>
            <a:ext cx="2281971" cy="1742596"/>
          </a:xfrm>
          <a:custGeom>
            <a:avLst/>
            <a:gdLst/>
            <a:ahLst/>
            <a:cxnLst/>
            <a:rect l="l" t="t" r="r" b="b"/>
            <a:pathLst>
              <a:path w="3422956" h="2613894" extrusionOk="0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4451" y="1698179"/>
            <a:ext cx="6187976" cy="3543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09;p2" descr="Immagine che contiene log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5A0EBF53-8972-CC28-7CD6-157E0AB3EF8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2518" b="24495"/>
          <a:stretch/>
        </p:blipFill>
        <p:spPr>
          <a:xfrm>
            <a:off x="1558000" y="6400730"/>
            <a:ext cx="845399" cy="44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iglia a diamante 16x9">
  <a:themeElements>
    <a:clrScheme name="grigio">
      <a:dk1>
        <a:srgbClr val="24394C"/>
      </a:dk1>
      <a:lt1>
        <a:srgbClr val="FFFFFF"/>
      </a:lt1>
      <a:dk2>
        <a:srgbClr val="24394C"/>
      </a:dk2>
      <a:lt2>
        <a:srgbClr val="C8D7E5"/>
      </a:lt2>
      <a:accent1>
        <a:srgbClr val="24394C"/>
      </a:accent1>
      <a:accent2>
        <a:srgbClr val="24394C"/>
      </a:accent2>
      <a:accent3>
        <a:srgbClr val="84B2F6"/>
      </a:accent3>
      <a:accent4>
        <a:srgbClr val="4F4651"/>
      </a:accent4>
      <a:accent5>
        <a:srgbClr val="D8F1FC"/>
      </a:accent5>
      <a:accent6>
        <a:srgbClr val="77697A"/>
      </a:accent6>
      <a:hlink>
        <a:srgbClr val="0E57C4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DiamondGrid">
      <a:dk1>
        <a:srgbClr val="2D2E2D"/>
      </a:dk1>
      <a:lt1>
        <a:srgbClr val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1152</Words>
  <Application>Microsoft Office PowerPoint</Application>
  <PresentationFormat>Widescreen</PresentationFormat>
  <Paragraphs>69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DM Sans</vt:lpstr>
      <vt:lpstr>Sansita</vt:lpstr>
      <vt:lpstr>Arial</vt:lpstr>
      <vt:lpstr>Calibri</vt:lpstr>
      <vt:lpstr>Griglia a diamante 16x9</vt:lpstr>
      <vt:lpstr>Personalizza struttura</vt:lpstr>
      <vt:lpstr>1_Personalizza struttura</vt:lpstr>
      <vt:lpstr>2_Personalizza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AISM Associazione Italiana Sviluppo Marketing</dc:creator>
  <cp:lastModifiedBy>utente</cp:lastModifiedBy>
  <cp:revision>21</cp:revision>
  <dcterms:created xsi:type="dcterms:W3CDTF">2020-05-19T12:15:29Z</dcterms:created>
  <dcterms:modified xsi:type="dcterms:W3CDTF">2024-11-06T16:27:26Z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